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10"/>
  </p:notesMasterIdLst>
  <p:sldIdLst>
    <p:sldId id="342" r:id="rId2"/>
    <p:sldId id="343" r:id="rId3"/>
    <p:sldId id="344" r:id="rId4"/>
    <p:sldId id="349" r:id="rId5"/>
    <p:sldId id="345" r:id="rId6"/>
    <p:sldId id="346" r:id="rId7"/>
    <p:sldId id="347" r:id="rId8"/>
    <p:sldId id="348"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B47E3A-E313-A6D6-1D6B-2AE1192DC32E}" v="145" dt="2024-01-24T21:12:23.5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5646"/>
  </p:normalViewPr>
  <p:slideViewPr>
    <p:cSldViewPr snapToGrid="0" snapToObjects="1" showGuides="1">
      <p:cViewPr varScale="1">
        <p:scale>
          <a:sx n="109" d="100"/>
          <a:sy n="109" d="100"/>
        </p:scale>
        <p:origin x="636" y="10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1/24/2024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H">
                <a:ea typeface="Calibri"/>
                <a:cs typeface="Calibri"/>
              </a:rPr>
              <a:t>Bonjour, je m'appelle Romain Blondel et je vais vous présenter mon travail de maturité sur les ordinateurs quantiques.</a:t>
            </a:r>
          </a:p>
        </p:txBody>
      </p:sp>
      <p:sp>
        <p:nvSpPr>
          <p:cNvPr id="4" name="Slide Number Placeholder 3"/>
          <p:cNvSpPr>
            <a:spLocks noGrp="1"/>
          </p:cNvSpPr>
          <p:nvPr>
            <p:ph type="sldNum" sz="quarter" idx="5"/>
          </p:nvPr>
        </p:nvSpPr>
        <p:spPr/>
        <p:txBody>
          <a:bodyPr/>
          <a:lstStyle/>
          <a:p>
            <a:fld id="{DEF75CB5-5666-5049-9AE0-38EFD385C21E}" type="slidenum">
              <a:rPr lang="en-US" smtClean="0"/>
              <a:t>1</a:t>
            </a:fld>
            <a:endParaRPr lang="en-US" dirty="0"/>
          </a:p>
        </p:txBody>
      </p:sp>
    </p:spTree>
    <p:extLst>
      <p:ext uri="{BB962C8B-B14F-4D97-AF65-F5344CB8AC3E}">
        <p14:creationId xmlns:p14="http://schemas.microsoft.com/office/powerpoint/2010/main" val="2777698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H">
                <a:ea typeface="Calibri"/>
                <a:cs typeface="Calibri"/>
              </a:rPr>
              <a:t>Mon travail vise l'exploration de cette technologie d'avenir. Après avoir parlé de mes raisons d'étudier l'informatique quantique, je vous résumerais les points clés de mon document. Ensuite je me concentrerais sur les méthodes utilisées pour approcher un domaine aussi complexe que l'algorithmie quantique jusqu'à implémenter un programme pour un problème concret. Finalement, je prendrais quelques minutes pour discuter l'autour de mon travail.</a:t>
            </a:r>
          </a:p>
        </p:txBody>
      </p:sp>
      <p:sp>
        <p:nvSpPr>
          <p:cNvPr id="4" name="Slide Number Placeholder 3"/>
          <p:cNvSpPr>
            <a:spLocks noGrp="1"/>
          </p:cNvSpPr>
          <p:nvPr>
            <p:ph type="sldNum" sz="quarter" idx="5"/>
          </p:nvPr>
        </p:nvSpPr>
        <p:spPr/>
        <p:txBody>
          <a:bodyPr/>
          <a:lstStyle/>
          <a:p>
            <a:fld id="{DEF75CB5-5666-5049-9AE0-38EFD385C21E}" type="slidenum">
              <a:rPr lang="en-US" smtClean="0"/>
              <a:t>2</a:t>
            </a:fld>
            <a:endParaRPr lang="en-US" dirty="0"/>
          </a:p>
        </p:txBody>
      </p:sp>
    </p:spTree>
    <p:extLst>
      <p:ext uri="{BB962C8B-B14F-4D97-AF65-F5344CB8AC3E}">
        <p14:creationId xmlns:p14="http://schemas.microsoft.com/office/powerpoint/2010/main" val="3932304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H">
                <a:ea typeface="Calibri"/>
                <a:cs typeface="Calibri"/>
              </a:rPr>
              <a:t>Quand j'en ai entendu parler dans des podcasts tech, les ordinateurs quantiques m'ont directement fasciné et j'ai voulu en savoir plus sur ce domaine. Il a fallu savoir premièrement quel est la relation entre la physique quantique et les méthodes de calcul nécessaire à créer un ordinateur. Un des points qui a été le plus compliqué à vulgariser fut ensuite la manière dont sont fabriqués les ordinateurs quantiques actuels. Pour finir, il y a eu une exploration de plusieurs avantages offerts par cette technologie : simulation de systèmes quantiques, qui peut révolutionner le domaine médical, le génie des matériaux et ainsi de suite ; toutes les nouveautés cryptographique qui en découlent ; et d'autres avantages d'optimisation de certains problèmes. </a:t>
            </a:r>
          </a:p>
        </p:txBody>
      </p:sp>
      <p:sp>
        <p:nvSpPr>
          <p:cNvPr id="4" name="Slide Number Placeholder 3"/>
          <p:cNvSpPr>
            <a:spLocks noGrp="1"/>
          </p:cNvSpPr>
          <p:nvPr>
            <p:ph type="sldNum" sz="quarter" idx="5"/>
          </p:nvPr>
        </p:nvSpPr>
        <p:spPr/>
        <p:txBody>
          <a:bodyPr/>
          <a:lstStyle/>
          <a:p>
            <a:fld id="{DEF75CB5-5666-5049-9AE0-38EFD385C21E}" type="slidenum">
              <a:rPr lang="en-US" smtClean="0"/>
              <a:t>3</a:t>
            </a:fld>
            <a:endParaRPr lang="en-US" dirty="0"/>
          </a:p>
        </p:txBody>
      </p:sp>
    </p:spTree>
    <p:extLst>
      <p:ext uri="{BB962C8B-B14F-4D97-AF65-F5344CB8AC3E}">
        <p14:creationId xmlns:p14="http://schemas.microsoft.com/office/powerpoint/2010/main" val="3423241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H">
                <a:ea typeface="Calibri"/>
                <a:cs typeface="Calibri"/>
              </a:rPr>
              <a:t>Pour ce faire, il y a une grosse introduction théorique liée à la physique quantique, mais également à la complexité informatique car c'est un avantage théorique de ce côté-ci qui a rendu ce domaine </a:t>
            </a:r>
            <a:r>
              <a:rPr lang="fr-CH" err="1">
                <a:ea typeface="Calibri"/>
                <a:cs typeface="Calibri"/>
              </a:rPr>
              <a:t>célébre</a:t>
            </a:r>
            <a:r>
              <a:rPr lang="fr-CH">
                <a:ea typeface="Calibri"/>
                <a:cs typeface="Calibri"/>
              </a:rPr>
              <a:t>. Le </a:t>
            </a:r>
            <a:r>
              <a:rPr lang="fr-CH" err="1">
                <a:ea typeface="Calibri"/>
                <a:cs typeface="Calibri"/>
              </a:rPr>
              <a:t>coeur</a:t>
            </a:r>
            <a:r>
              <a:rPr lang="fr-CH">
                <a:ea typeface="Calibri"/>
                <a:cs typeface="Calibri"/>
              </a:rPr>
              <a:t> du travail traite de plusieurs </a:t>
            </a:r>
            <a:r>
              <a:rPr lang="fr-CH" err="1">
                <a:ea typeface="Calibri"/>
                <a:cs typeface="Calibri"/>
              </a:rPr>
              <a:t>algortihmes</a:t>
            </a:r>
            <a:r>
              <a:rPr lang="fr-CH">
                <a:ea typeface="Calibri"/>
                <a:cs typeface="Calibri"/>
              </a:rPr>
              <a:t> et technologies exploitant les propriétés quantiques de la matière tel que la superposition d'état et l'intrication quantique. Un des points intéressant d'un tel domaine est aussi une exploration des perspectives offertes ainsi que de l'orientation de la recherche.</a:t>
            </a:r>
          </a:p>
        </p:txBody>
      </p:sp>
      <p:sp>
        <p:nvSpPr>
          <p:cNvPr id="4" name="Slide Number Placeholder 3"/>
          <p:cNvSpPr>
            <a:spLocks noGrp="1"/>
          </p:cNvSpPr>
          <p:nvPr>
            <p:ph type="sldNum" sz="quarter" idx="5"/>
          </p:nvPr>
        </p:nvSpPr>
        <p:spPr/>
        <p:txBody>
          <a:bodyPr/>
          <a:lstStyle/>
          <a:p>
            <a:fld id="{DEF75CB5-5666-5049-9AE0-38EFD385C21E}" type="slidenum">
              <a:rPr lang="en-US" smtClean="0"/>
              <a:t>4</a:t>
            </a:fld>
            <a:endParaRPr lang="en-US" dirty="0"/>
          </a:p>
        </p:txBody>
      </p:sp>
    </p:spTree>
    <p:extLst>
      <p:ext uri="{BB962C8B-B14F-4D97-AF65-F5344CB8AC3E}">
        <p14:creationId xmlns:p14="http://schemas.microsoft.com/office/powerpoint/2010/main" val="1539431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H">
                <a:ea typeface="Calibri"/>
                <a:cs typeface="Calibri"/>
              </a:rPr>
              <a:t>Afin d'avoir un </a:t>
            </a:r>
            <a:r>
              <a:rPr lang="fr-CH" err="1">
                <a:ea typeface="Calibri"/>
                <a:cs typeface="Calibri"/>
              </a:rPr>
              <a:t>apercu</a:t>
            </a:r>
            <a:r>
              <a:rPr lang="fr-CH">
                <a:ea typeface="Calibri"/>
                <a:cs typeface="Calibri"/>
              </a:rPr>
              <a:t> des fondamentaux de l'informatique quantique, je me suis basé sur les cours mis à disposition par </a:t>
            </a:r>
            <a:r>
              <a:rPr lang="fr-CH" err="1">
                <a:ea typeface="Calibri"/>
                <a:cs typeface="Calibri"/>
              </a:rPr>
              <a:t>Qiskit</a:t>
            </a:r>
            <a:r>
              <a:rPr lang="fr-CH">
                <a:ea typeface="Calibri"/>
                <a:cs typeface="Calibri"/>
              </a:rPr>
              <a:t>, qui est un module Python par IBM afin de d'utiliser leurs ordinateurs quantiques. Afin de me familiariser avec cela, on peut utiliser </a:t>
            </a:r>
            <a:r>
              <a:rPr lang="fr-CH" err="1">
                <a:ea typeface="Calibri"/>
                <a:cs typeface="Calibri"/>
              </a:rPr>
              <a:t>Jupyter</a:t>
            </a:r>
            <a:r>
              <a:rPr lang="fr-CH">
                <a:ea typeface="Calibri"/>
                <a:cs typeface="Calibri"/>
              </a:rPr>
              <a:t> afin de créer des circuits quantiques, et les tester sur les ordinateurs quantiques et simulateurs mis à disposition par IBM. Avec cette approche ludique, j'ai étoffé mes connaissance par des articles internet et </a:t>
            </a:r>
            <a:r>
              <a:rPr lang="fr-CH" err="1">
                <a:ea typeface="Calibri"/>
                <a:cs typeface="Calibri"/>
              </a:rPr>
              <a:t>univesitaire</a:t>
            </a:r>
            <a:r>
              <a:rPr lang="fr-CH">
                <a:ea typeface="Calibri"/>
                <a:cs typeface="Calibri"/>
              </a:rPr>
              <a:t>, tout en restant dans l'inspiration du cours de </a:t>
            </a:r>
            <a:r>
              <a:rPr lang="fr-CH" err="1">
                <a:ea typeface="Calibri"/>
                <a:cs typeface="Calibri"/>
              </a:rPr>
              <a:t>qiskit</a:t>
            </a:r>
            <a:r>
              <a:rPr lang="fr-CH">
                <a:ea typeface="Calibri"/>
                <a:cs typeface="Calibri"/>
              </a:rPr>
              <a:t> d'essayer de donné et privilégier un aspect intuitif sur une rigueur mathématique.</a:t>
            </a:r>
          </a:p>
        </p:txBody>
      </p:sp>
      <p:sp>
        <p:nvSpPr>
          <p:cNvPr id="4" name="Slide Number Placeholder 3"/>
          <p:cNvSpPr>
            <a:spLocks noGrp="1"/>
          </p:cNvSpPr>
          <p:nvPr>
            <p:ph type="sldNum" sz="quarter" idx="5"/>
          </p:nvPr>
        </p:nvSpPr>
        <p:spPr/>
        <p:txBody>
          <a:bodyPr/>
          <a:lstStyle/>
          <a:p>
            <a:fld id="{DEF75CB5-5666-5049-9AE0-38EFD385C21E}" type="slidenum">
              <a:rPr lang="en-US" smtClean="0"/>
              <a:t>5</a:t>
            </a:fld>
            <a:endParaRPr lang="en-US" dirty="0"/>
          </a:p>
        </p:txBody>
      </p:sp>
    </p:spTree>
    <p:extLst>
      <p:ext uri="{BB962C8B-B14F-4D97-AF65-F5344CB8AC3E}">
        <p14:creationId xmlns:p14="http://schemas.microsoft.com/office/powerpoint/2010/main" val="3539611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H">
                <a:ea typeface="Calibri"/>
                <a:cs typeface="Calibri"/>
              </a:rPr>
              <a:t>L'implémentation d'un algorithme afin de résoudre ce sudoku 3x3 permet de dépeindre plusieurs enjeux des ordinateurs quantiques. Tout d'abord, dans l'état actuel, seul la manipulation de bits (ou plutôt qubit) est possible, ce qui rend des diagrammes comme celui sur la droite. De plus, malgré l'apparente simplicité de ce sudoku, </a:t>
            </a:r>
            <a:r>
              <a:rPr lang="fr-CH" err="1">
                <a:ea typeface="Calibri"/>
                <a:cs typeface="Calibri"/>
              </a:rPr>
              <a:t>don’t</a:t>
            </a:r>
            <a:r>
              <a:rPr lang="fr-CH">
                <a:ea typeface="Calibri"/>
                <a:cs typeface="Calibri"/>
              </a:rPr>
              <a:t> on dispose des nombres en gras, il faut se rendre compte que pour simuler l'algorithme je n'ai pas pu utiliser mon ordinateur usuel, et ai dû le faire sur une machine spécialisée d'IBM (car je n'avais pas accès à un ordinateur quantique assez grand pour le faire en pratique). Néanmoins, cela présente aussi l'avantage possible dans tout les domaines de recherches de solutions avec des contraintes et qui serait une des utilisations les plus impactantes au quotidien d'un ordinateur quantique.</a:t>
            </a:r>
          </a:p>
        </p:txBody>
      </p:sp>
      <p:sp>
        <p:nvSpPr>
          <p:cNvPr id="4" name="Slide Number Placeholder 3"/>
          <p:cNvSpPr>
            <a:spLocks noGrp="1"/>
          </p:cNvSpPr>
          <p:nvPr>
            <p:ph type="sldNum" sz="quarter" idx="5"/>
          </p:nvPr>
        </p:nvSpPr>
        <p:spPr/>
        <p:txBody>
          <a:bodyPr/>
          <a:lstStyle/>
          <a:p>
            <a:fld id="{DEF75CB5-5666-5049-9AE0-38EFD385C21E}" type="slidenum">
              <a:rPr lang="en-US" smtClean="0"/>
              <a:t>6</a:t>
            </a:fld>
            <a:endParaRPr lang="en-US" dirty="0"/>
          </a:p>
        </p:txBody>
      </p:sp>
    </p:spTree>
    <p:extLst>
      <p:ext uri="{BB962C8B-B14F-4D97-AF65-F5344CB8AC3E}">
        <p14:creationId xmlns:p14="http://schemas.microsoft.com/office/powerpoint/2010/main" val="273097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H">
                <a:ea typeface="Calibri"/>
                <a:cs typeface="Calibri"/>
              </a:rPr>
              <a:t>Une telle approche mélangeant à la fois la théorie mathématique et une idée du fonctionnement concret de ces machines me semble assez peu commune. La mise en place de me travail m'a permis de découvrir des utilisations des technologies quantiques dans des domaines aussi divers que variés, de la mesure de l'accélération gravitationnel jusqu'à la sécurité des communications, en passant par de l'intelligence artificielle. Afin de mener toute les expériences, les ressources d'IBM ont été indispensables. Finalement, toute la connaissance que j'ai accumulée sur le sujet c'est faite via de nombreuses publications, mais également la rencontres d'acteurs du domaine comme des professeurs ou des conférences. Pour finir, une possibilité d'amélioration serait de surpasser quelque limites matérielles, comme la taille des ordinateurs quantiques à disposition pour des raisons financière, mais aussi quelques concessions que j'ai faite sur la rigueur mathématique au profit d'une meilleur compréhension du principe.</a:t>
            </a:r>
          </a:p>
        </p:txBody>
      </p:sp>
      <p:sp>
        <p:nvSpPr>
          <p:cNvPr id="4" name="Slide Number Placeholder 3"/>
          <p:cNvSpPr>
            <a:spLocks noGrp="1"/>
          </p:cNvSpPr>
          <p:nvPr>
            <p:ph type="sldNum" sz="quarter" idx="5"/>
          </p:nvPr>
        </p:nvSpPr>
        <p:spPr/>
        <p:txBody>
          <a:bodyPr/>
          <a:lstStyle/>
          <a:p>
            <a:fld id="{DEF75CB5-5666-5049-9AE0-38EFD385C21E}" type="slidenum">
              <a:rPr lang="en-US" smtClean="0"/>
              <a:t>7</a:t>
            </a:fld>
            <a:endParaRPr lang="en-US" dirty="0"/>
          </a:p>
        </p:txBody>
      </p:sp>
    </p:spTree>
    <p:extLst>
      <p:ext uri="{BB962C8B-B14F-4D97-AF65-F5344CB8AC3E}">
        <p14:creationId xmlns:p14="http://schemas.microsoft.com/office/powerpoint/2010/main" val="4157044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H" dirty="0">
                <a:ea typeface="Calibri"/>
                <a:cs typeface="Calibri"/>
              </a:rPr>
              <a:t>En conclusion, ce travail ouvre de nombreuse pistes de questionnement ultérieure. Par exemple, on pourrait mener une recherche plus poussée sur les différentes implémentations matérielles envisagées. De plus, j'ai pris connaissance d'une publication de l'algorithme de </a:t>
            </a:r>
            <a:r>
              <a:rPr lang="fr-CH" dirty="0" err="1">
                <a:ea typeface="Calibri"/>
                <a:cs typeface="Calibri"/>
              </a:rPr>
              <a:t>Shor</a:t>
            </a:r>
            <a:r>
              <a:rPr lang="fr-CH" dirty="0">
                <a:ea typeface="Calibri"/>
                <a:cs typeface="Calibri"/>
              </a:rPr>
              <a:t> amélioré (publié en août, mais je ne le su qu'en décembre) dont l'exploration aurait pu être passionnante. Finalement, malgré des demandes, je n'ai pas eu l'occasion de visiter un laboratoire ce qui pourrait offrir d'autres perspectives. En résumé, ce travail ouvre de nombreuse perspective en permettant d'approcher un domaine aussi prometteur que les ordinateurs quantiques.</a:t>
            </a:r>
          </a:p>
        </p:txBody>
      </p:sp>
      <p:sp>
        <p:nvSpPr>
          <p:cNvPr id="4" name="Slide Number Placeholder 3"/>
          <p:cNvSpPr>
            <a:spLocks noGrp="1"/>
          </p:cNvSpPr>
          <p:nvPr>
            <p:ph type="sldNum" sz="quarter" idx="5"/>
          </p:nvPr>
        </p:nvSpPr>
        <p:spPr/>
        <p:txBody>
          <a:bodyPr/>
          <a:lstStyle/>
          <a:p>
            <a:fld id="{DEF75CB5-5666-5049-9AE0-38EFD385C21E}" type="slidenum">
              <a:rPr lang="en-US" smtClean="0"/>
              <a:t>8</a:t>
            </a:fld>
            <a:endParaRPr lang="en-US" dirty="0"/>
          </a:p>
        </p:txBody>
      </p:sp>
    </p:spTree>
    <p:extLst>
      <p:ext uri="{BB962C8B-B14F-4D97-AF65-F5344CB8AC3E}">
        <p14:creationId xmlns:p14="http://schemas.microsoft.com/office/powerpoint/2010/main" val="391540348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dirty="0"/>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dirty="0"/>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anchor="b">
            <a:noAutofit/>
          </a:bodyPr>
          <a:lstStyle/>
          <a:p>
            <a:r>
              <a:rPr lang="en-US" dirty="0"/>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a:noAutofit/>
          </a:bodyPr>
          <a:lstStyle>
            <a:lvl1pPr>
              <a:lnSpc>
                <a:spcPct val="140000"/>
              </a:lnSpc>
              <a:defRPr sz="2000"/>
            </a:lvl1pPr>
          </a:lstStyle>
          <a:p>
            <a:pPr lvl="0"/>
            <a:r>
              <a:rPr lang="en-US" dirty="0"/>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n-US" dirty="0">
              <a:solidFill>
                <a:schemeClr val="bg1"/>
              </a:solidFill>
            </a:endParaRPr>
          </a:p>
          <a:p>
            <a:endParaRPr lang="en-US" dirty="0">
              <a:solidFill>
                <a:schemeClr val="bg1"/>
              </a:solidFill>
            </a:endParaRPr>
          </a:p>
          <a:p>
            <a:endParaRPr lang="en-US"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en-US" dirty="0"/>
              <a:t>Click to edit Master title style</a:t>
            </a:r>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dirty="0">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en-US" dirty="0"/>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en-US" dirty="0"/>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en-US" dirty="0"/>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a:noAutofit/>
          </a:bodyPr>
          <a:lstStyle>
            <a:lvl1pPr algn="ctr">
              <a:defRPr spc="0"/>
            </a:lvl1pPr>
          </a:lstStyle>
          <a:p>
            <a:r>
              <a:rPr lang="en-US" dirty="0"/>
              <a:t>Click to edit Master title style</a:t>
            </a:r>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anchor="ctr">
            <a:noAutofit/>
          </a:bodyPr>
          <a:lstStyle>
            <a:lvl1pPr>
              <a:defRPr sz="2000" spc="300"/>
            </a:lvl1pPr>
          </a:lstStyle>
          <a:p>
            <a:pPr lvl="0"/>
            <a:r>
              <a:rPr lang="en-US" dirty="0"/>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anchor="ctr">
            <a:noAutofit/>
          </a:bodyPr>
          <a:lstStyle>
            <a:lvl1pPr>
              <a:defRPr sz="2000" spc="300"/>
            </a:lvl1pPr>
          </a:lstStyle>
          <a:p>
            <a:pPr lvl="0"/>
            <a:r>
              <a:rPr lang="en-US" dirty="0"/>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dirty="0"/>
              <a:t>Click to edit Master title style</a:t>
            </a:r>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dirty="0">
                <a:solidFill>
                  <a:srgbClr val="201F1E"/>
                </a:solidFill>
                <a:effectLst/>
                <a:latin typeface="Calibri" panose="020F0502020204030204" pitchFamily="34" charset="0"/>
              </a:rPr>
              <a:t>Click to insert image or graphic here</a:t>
            </a:r>
            <a:endParaRPr lang="en-US"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dirty="0"/>
              <a:t>Click to edit Master title style</a:t>
            </a:r>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en-US" dirty="0"/>
              <a:t>Click to edit Master title style</a:t>
            </a:r>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dirty="0">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en-US" dirty="0"/>
              <a:t>Click to edit Master title style</a:t>
            </a:r>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endParaRPr lang="en-US" dirty="0"/>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dirty="0"/>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en-US" dirty="0"/>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6.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a:xfrm>
            <a:off x="0" y="2150646"/>
            <a:ext cx="12191998" cy="1323440"/>
          </a:xfrm>
        </p:spPr>
        <p:txBody>
          <a:bodyPr/>
          <a:lstStyle/>
          <a:p>
            <a:r>
              <a:rPr lang="en-US" dirty="0">
                <a:cs typeface="Biome"/>
              </a:rPr>
              <a:t>Les </a:t>
            </a:r>
            <a:r>
              <a:rPr lang="fr-CH" dirty="0">
                <a:cs typeface="Biome"/>
              </a:rPr>
              <a:t>Algorithmes</a:t>
            </a:r>
            <a:r>
              <a:rPr lang="en-US" dirty="0">
                <a:cs typeface="Biome"/>
              </a:rPr>
              <a:t> </a:t>
            </a:r>
            <a:r>
              <a:rPr lang="fr-CH" dirty="0">
                <a:cs typeface="Biome"/>
              </a:rPr>
              <a:t>Quantiques</a:t>
            </a:r>
            <a:endParaRPr lang="fr-CH" dirty="0"/>
          </a:p>
        </p:txBody>
      </p:sp>
      <p:sp>
        <p:nvSpPr>
          <p:cNvPr id="4" name="Subtitle 3">
            <a:extLst>
              <a:ext uri="{FF2B5EF4-FFF2-40B4-BE49-F238E27FC236}">
                <a16:creationId xmlns:a16="http://schemas.microsoft.com/office/drawing/2014/main" id="{2981AB9E-AF0F-CAD0-2DD2-D640FB871E66}"/>
              </a:ext>
            </a:extLst>
          </p:cNvPr>
          <p:cNvSpPr>
            <a:spLocks noGrp="1"/>
          </p:cNvSpPr>
          <p:nvPr>
            <p:ph type="subTitle" idx="1"/>
          </p:nvPr>
        </p:nvSpPr>
        <p:spPr/>
        <p:txBody>
          <a:bodyPr vert="horz" lIns="91440" tIns="45720" rIns="91440" bIns="45720" rtlCol="0" anchor="t">
            <a:noAutofit/>
          </a:bodyPr>
          <a:lstStyle/>
          <a:p>
            <a:r>
              <a:rPr lang="fr-CH" dirty="0">
                <a:latin typeface="Biome Light"/>
                <a:cs typeface="Biome Light"/>
              </a:rPr>
              <a:t>Ou une théorie d'optimisation</a:t>
            </a:r>
          </a:p>
        </p:txBody>
      </p:sp>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p:txBody>
          <a:bodyPr/>
          <a:lstStyle/>
          <a:p>
            <a:r>
              <a:rPr lang="en-US" dirty="0">
                <a:cs typeface="Arial"/>
              </a:rPr>
              <a:t>Romain Blondel, 27 Janvier 2024</a:t>
            </a:r>
            <a:endParaRPr lang="en-US" dirty="0"/>
          </a:p>
        </p:txBody>
      </p:sp>
    </p:spTree>
    <p:extLst>
      <p:ext uri="{BB962C8B-B14F-4D97-AF65-F5344CB8AC3E}">
        <p14:creationId xmlns:p14="http://schemas.microsoft.com/office/powerpoint/2010/main" val="2498031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ABE32-CD8F-E3E9-D09A-444936AC47F6}"/>
              </a:ext>
            </a:extLst>
          </p:cNvPr>
          <p:cNvSpPr>
            <a:spLocks noGrp="1"/>
          </p:cNvSpPr>
          <p:nvPr>
            <p:ph type="title"/>
          </p:nvPr>
        </p:nvSpPr>
        <p:spPr/>
        <p:txBody>
          <a:bodyPr/>
          <a:lstStyle/>
          <a:p>
            <a:r>
              <a:rPr lang="en-US" dirty="0">
                <a:cs typeface="Biome"/>
              </a:rPr>
              <a:t>Introduction</a:t>
            </a:r>
            <a:endParaRPr lang="en-US" dirty="0"/>
          </a:p>
        </p:txBody>
      </p:sp>
      <p:sp>
        <p:nvSpPr>
          <p:cNvPr id="3" name="Text Placeholder 2">
            <a:extLst>
              <a:ext uri="{FF2B5EF4-FFF2-40B4-BE49-F238E27FC236}">
                <a16:creationId xmlns:a16="http://schemas.microsoft.com/office/drawing/2014/main" id="{C516A3BB-FDF0-CB00-8781-00935C7FF1D1}"/>
              </a:ext>
            </a:extLst>
          </p:cNvPr>
          <p:cNvSpPr>
            <a:spLocks noGrp="1"/>
          </p:cNvSpPr>
          <p:nvPr>
            <p:ph type="body" sz="quarter" idx="30"/>
          </p:nvPr>
        </p:nvSpPr>
        <p:spPr/>
        <p:txBody>
          <a:bodyPr vert="horz" lIns="91440" tIns="45720" rIns="91440" bIns="45720" rtlCol="0" anchor="t">
            <a:noAutofit/>
          </a:bodyPr>
          <a:lstStyle/>
          <a:p>
            <a:r>
              <a:rPr lang="fr-CH" dirty="0">
                <a:cs typeface="Biome"/>
              </a:rPr>
              <a:t>Exploration d'une nouvelle technologie de calcul et de simulation basé sur la physique quantique</a:t>
            </a:r>
            <a:endParaRPr lang="fr-CH" dirty="0"/>
          </a:p>
        </p:txBody>
      </p:sp>
      <p:sp>
        <p:nvSpPr>
          <p:cNvPr id="4" name="Text Placeholder 3">
            <a:extLst>
              <a:ext uri="{FF2B5EF4-FFF2-40B4-BE49-F238E27FC236}">
                <a16:creationId xmlns:a16="http://schemas.microsoft.com/office/drawing/2014/main" id="{77B7BE33-72D4-1570-D84D-DA451B01445D}"/>
              </a:ext>
            </a:extLst>
          </p:cNvPr>
          <p:cNvSpPr>
            <a:spLocks noGrp="1"/>
          </p:cNvSpPr>
          <p:nvPr>
            <p:ph type="body" sz="quarter" idx="28"/>
          </p:nvPr>
        </p:nvSpPr>
        <p:spPr/>
        <p:txBody>
          <a:bodyPr/>
          <a:lstStyle/>
          <a:p>
            <a:r>
              <a:rPr lang="fr-CH" dirty="0">
                <a:cs typeface="Biome"/>
              </a:rPr>
              <a:t>Problématique et approche</a:t>
            </a:r>
          </a:p>
          <a:p>
            <a:r>
              <a:rPr lang="fr-CH" dirty="0">
                <a:cs typeface="Biome"/>
              </a:rPr>
              <a:t>Contenu du travail</a:t>
            </a:r>
          </a:p>
          <a:p>
            <a:r>
              <a:rPr lang="fr-CH" dirty="0">
                <a:cs typeface="Biome"/>
              </a:rPr>
              <a:t>Entre intuition et expérimentation</a:t>
            </a:r>
          </a:p>
          <a:p>
            <a:r>
              <a:rPr lang="fr-CH" dirty="0">
                <a:cs typeface="Biome"/>
              </a:rPr>
              <a:t>Réalisation d'un programme</a:t>
            </a:r>
          </a:p>
          <a:p>
            <a:r>
              <a:rPr lang="fr-CH" dirty="0">
                <a:cs typeface="Biome"/>
              </a:rPr>
              <a:t>Discussion du travail</a:t>
            </a:r>
            <a:endParaRPr lang="fr-CH" dirty="0"/>
          </a:p>
        </p:txBody>
      </p:sp>
      <p:sp>
        <p:nvSpPr>
          <p:cNvPr id="5" name="Footer Placeholder 4">
            <a:extLst>
              <a:ext uri="{FF2B5EF4-FFF2-40B4-BE49-F238E27FC236}">
                <a16:creationId xmlns:a16="http://schemas.microsoft.com/office/drawing/2014/main" id="{7A5E91B7-6523-2821-D44D-291D932BC842}"/>
              </a:ext>
            </a:extLst>
          </p:cNvPr>
          <p:cNvSpPr>
            <a:spLocks noGrp="1"/>
          </p:cNvSpPr>
          <p:nvPr>
            <p:ph type="ftr" sz="quarter" idx="11"/>
          </p:nvPr>
        </p:nvSpPr>
        <p:spPr/>
        <p:txBody>
          <a:bodyPr/>
          <a:lstStyle/>
          <a:p>
            <a:r>
              <a:rPr lang="fr-CH" dirty="0">
                <a:cs typeface="Biome"/>
              </a:rPr>
              <a:t>Les Algorithmes Quantiques</a:t>
            </a:r>
            <a:endParaRPr lang="fr-CH" dirty="0"/>
          </a:p>
        </p:txBody>
      </p:sp>
      <p:sp>
        <p:nvSpPr>
          <p:cNvPr id="6" name="Slide Number Placeholder 5">
            <a:extLst>
              <a:ext uri="{FF2B5EF4-FFF2-40B4-BE49-F238E27FC236}">
                <a16:creationId xmlns:a16="http://schemas.microsoft.com/office/drawing/2014/main" id="{10715EC2-3EE7-4954-8F3E-0AB9D0BED02C}"/>
              </a:ext>
            </a:extLst>
          </p:cNvPr>
          <p:cNvSpPr>
            <a:spLocks noGrp="1"/>
          </p:cNvSpPr>
          <p:nvPr>
            <p:ph type="sldNum" sz="quarter" idx="12"/>
          </p:nvPr>
        </p:nvSpPr>
        <p:spPr/>
        <p:txBody>
          <a:bodyPr/>
          <a:lstStyle/>
          <a:p>
            <a:fld id="{FE024F78-56A6-7740-B68D-8D4D026EDF3F}" type="slidenum">
              <a:rPr lang="en-US" smtClean="0"/>
              <a:pPr/>
              <a:t>2</a:t>
            </a:fld>
            <a:endParaRPr lang="en-US" dirty="0"/>
          </a:p>
        </p:txBody>
      </p:sp>
    </p:spTree>
    <p:extLst>
      <p:ext uri="{BB962C8B-B14F-4D97-AF65-F5344CB8AC3E}">
        <p14:creationId xmlns:p14="http://schemas.microsoft.com/office/powerpoint/2010/main" val="10848818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9A101-493F-1076-CC54-16E27C6CDCF7}"/>
              </a:ext>
            </a:extLst>
          </p:cNvPr>
          <p:cNvSpPr>
            <a:spLocks noGrp="1"/>
          </p:cNvSpPr>
          <p:nvPr>
            <p:ph type="title"/>
          </p:nvPr>
        </p:nvSpPr>
        <p:spPr/>
        <p:txBody>
          <a:bodyPr/>
          <a:lstStyle/>
          <a:p>
            <a:r>
              <a:rPr lang="fr-CH" dirty="0">
                <a:cs typeface="Biome"/>
              </a:rPr>
              <a:t>Problématique et approche</a:t>
            </a:r>
            <a:endParaRPr lang="fr-CH" dirty="0"/>
          </a:p>
        </p:txBody>
      </p:sp>
      <p:sp>
        <p:nvSpPr>
          <p:cNvPr id="3" name="Text Placeholder 2">
            <a:extLst>
              <a:ext uri="{FF2B5EF4-FFF2-40B4-BE49-F238E27FC236}">
                <a16:creationId xmlns:a16="http://schemas.microsoft.com/office/drawing/2014/main" id="{232B07DC-C05D-C668-A62C-A4DC35237928}"/>
              </a:ext>
            </a:extLst>
          </p:cNvPr>
          <p:cNvSpPr>
            <a:spLocks noGrp="1"/>
          </p:cNvSpPr>
          <p:nvPr>
            <p:ph type="body" sz="quarter" idx="29"/>
          </p:nvPr>
        </p:nvSpPr>
        <p:spPr/>
        <p:txBody>
          <a:bodyPr/>
          <a:lstStyle/>
          <a:p>
            <a:r>
              <a:rPr lang="fr-CH" dirty="0">
                <a:cs typeface="Arial"/>
              </a:rPr>
              <a:t>Comment fonctionnent les ordinateurs quantiques, et qu'offrent-ils comme avantages ?</a:t>
            </a:r>
            <a:endParaRPr lang="fr-CH" dirty="0"/>
          </a:p>
        </p:txBody>
      </p:sp>
      <p:sp>
        <p:nvSpPr>
          <p:cNvPr id="4" name="Text Placeholder 3">
            <a:extLst>
              <a:ext uri="{FF2B5EF4-FFF2-40B4-BE49-F238E27FC236}">
                <a16:creationId xmlns:a16="http://schemas.microsoft.com/office/drawing/2014/main" id="{330792DC-F8EA-099C-B0BF-5040190B075D}"/>
              </a:ext>
            </a:extLst>
          </p:cNvPr>
          <p:cNvSpPr>
            <a:spLocks noGrp="1"/>
          </p:cNvSpPr>
          <p:nvPr>
            <p:ph type="body" sz="quarter" idx="33"/>
          </p:nvPr>
        </p:nvSpPr>
        <p:spPr/>
        <p:txBody>
          <a:bodyPr/>
          <a:lstStyle/>
          <a:p>
            <a:r>
              <a:rPr lang="fr-CH" dirty="0">
                <a:cs typeface="Biome"/>
              </a:rPr>
              <a:t>Relation entre la physique quantique et le calcul</a:t>
            </a:r>
            <a:endParaRPr lang="fr-CH" dirty="0"/>
          </a:p>
        </p:txBody>
      </p:sp>
      <p:sp>
        <p:nvSpPr>
          <p:cNvPr id="5" name="Text Placeholder 4">
            <a:extLst>
              <a:ext uri="{FF2B5EF4-FFF2-40B4-BE49-F238E27FC236}">
                <a16:creationId xmlns:a16="http://schemas.microsoft.com/office/drawing/2014/main" id="{E9246EA9-1FFA-4FDD-FBFD-082B1E3C9600}"/>
              </a:ext>
            </a:extLst>
          </p:cNvPr>
          <p:cNvSpPr>
            <a:spLocks noGrp="1"/>
          </p:cNvSpPr>
          <p:nvPr>
            <p:ph type="body" sz="quarter" idx="34"/>
          </p:nvPr>
        </p:nvSpPr>
        <p:spPr/>
        <p:txBody>
          <a:bodyPr/>
          <a:lstStyle/>
          <a:p>
            <a:r>
              <a:rPr lang="fr-CH" dirty="0">
                <a:cs typeface="Biome"/>
              </a:rPr>
              <a:t>Fabrication des ordinateurs quantiques actuels</a:t>
            </a:r>
            <a:endParaRPr lang="fr-CH" dirty="0"/>
          </a:p>
        </p:txBody>
      </p:sp>
      <p:sp>
        <p:nvSpPr>
          <p:cNvPr id="6" name="Text Placeholder 5">
            <a:extLst>
              <a:ext uri="{FF2B5EF4-FFF2-40B4-BE49-F238E27FC236}">
                <a16:creationId xmlns:a16="http://schemas.microsoft.com/office/drawing/2014/main" id="{BD62858E-15C0-7B75-0590-871196BC6DC0}"/>
              </a:ext>
            </a:extLst>
          </p:cNvPr>
          <p:cNvSpPr>
            <a:spLocks noGrp="1"/>
          </p:cNvSpPr>
          <p:nvPr>
            <p:ph type="body" sz="quarter" idx="35"/>
          </p:nvPr>
        </p:nvSpPr>
        <p:spPr/>
        <p:txBody>
          <a:bodyPr/>
          <a:lstStyle/>
          <a:p>
            <a:r>
              <a:rPr lang="fr-CH" dirty="0">
                <a:cs typeface="Biome"/>
              </a:rPr>
              <a:t>Avantages motivant la recherche dans ce domaine</a:t>
            </a:r>
            <a:endParaRPr lang="fr-CH" dirty="0"/>
          </a:p>
        </p:txBody>
      </p:sp>
      <p:sp>
        <p:nvSpPr>
          <p:cNvPr id="7" name="Footer Placeholder 6">
            <a:extLst>
              <a:ext uri="{FF2B5EF4-FFF2-40B4-BE49-F238E27FC236}">
                <a16:creationId xmlns:a16="http://schemas.microsoft.com/office/drawing/2014/main" id="{067CC536-993A-A3ED-E383-3CB1547ED297}"/>
              </a:ext>
            </a:extLst>
          </p:cNvPr>
          <p:cNvSpPr>
            <a:spLocks noGrp="1"/>
          </p:cNvSpPr>
          <p:nvPr>
            <p:ph type="ftr" sz="quarter" idx="11"/>
          </p:nvPr>
        </p:nvSpPr>
        <p:spPr/>
        <p:txBody>
          <a:bodyPr/>
          <a:lstStyle/>
          <a:p>
            <a:r>
              <a:rPr lang="fr-CH" dirty="0">
                <a:cs typeface="Biome"/>
              </a:rPr>
              <a:t>Les Algorithmes Quantiques</a:t>
            </a:r>
            <a:endParaRPr lang="fr-CH" dirty="0"/>
          </a:p>
        </p:txBody>
      </p:sp>
      <p:sp>
        <p:nvSpPr>
          <p:cNvPr id="8" name="Slide Number Placeholder 7">
            <a:extLst>
              <a:ext uri="{FF2B5EF4-FFF2-40B4-BE49-F238E27FC236}">
                <a16:creationId xmlns:a16="http://schemas.microsoft.com/office/drawing/2014/main" id="{D7FB16C0-954D-4412-7C20-56B0D700DC11}"/>
              </a:ext>
            </a:extLst>
          </p:cNvPr>
          <p:cNvSpPr>
            <a:spLocks noGrp="1"/>
          </p:cNvSpPr>
          <p:nvPr>
            <p:ph type="sldNum" sz="quarter" idx="12"/>
          </p:nvPr>
        </p:nvSpPr>
        <p:spPr/>
        <p:txBody>
          <a:bodyPr/>
          <a:lstStyle/>
          <a:p>
            <a:fld id="{FE024F78-56A6-7740-B68D-8D4D026EDF3F}" type="slidenum">
              <a:rPr lang="en-US" smtClean="0"/>
              <a:pPr/>
              <a:t>3</a:t>
            </a:fld>
            <a:endParaRPr lang="en-US" dirty="0"/>
          </a:p>
        </p:txBody>
      </p:sp>
    </p:spTree>
    <p:extLst>
      <p:ext uri="{BB962C8B-B14F-4D97-AF65-F5344CB8AC3E}">
        <p14:creationId xmlns:p14="http://schemas.microsoft.com/office/powerpoint/2010/main" val="3886701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D252C-783B-E255-E37E-AB84A13EB39A}"/>
              </a:ext>
            </a:extLst>
          </p:cNvPr>
          <p:cNvSpPr>
            <a:spLocks noGrp="1"/>
          </p:cNvSpPr>
          <p:nvPr>
            <p:ph type="title"/>
          </p:nvPr>
        </p:nvSpPr>
        <p:spPr/>
        <p:txBody>
          <a:bodyPr/>
          <a:lstStyle/>
          <a:p>
            <a:r>
              <a:rPr lang="fr-CH" dirty="0">
                <a:cs typeface="Biome"/>
              </a:rPr>
              <a:t>Contenu du travail</a:t>
            </a:r>
            <a:endParaRPr lang="fr-CH" dirty="0"/>
          </a:p>
        </p:txBody>
      </p:sp>
      <p:sp>
        <p:nvSpPr>
          <p:cNvPr id="3" name="Text Placeholder 2">
            <a:extLst>
              <a:ext uri="{FF2B5EF4-FFF2-40B4-BE49-F238E27FC236}">
                <a16:creationId xmlns:a16="http://schemas.microsoft.com/office/drawing/2014/main" id="{F289BB53-EC01-54D1-0CF2-C64D848D7B15}"/>
              </a:ext>
            </a:extLst>
          </p:cNvPr>
          <p:cNvSpPr>
            <a:spLocks noGrp="1"/>
          </p:cNvSpPr>
          <p:nvPr>
            <p:ph type="body" sz="quarter" idx="29"/>
          </p:nvPr>
        </p:nvSpPr>
        <p:spPr/>
        <p:txBody>
          <a:bodyPr/>
          <a:lstStyle/>
          <a:p>
            <a:r>
              <a:rPr lang="fr-CH" dirty="0">
                <a:cs typeface="Arial"/>
              </a:rPr>
              <a:t>Depuis les concepts physiques à la comparaison des algorithmes afin d'aborder des points centraux de l'informatique quantique</a:t>
            </a:r>
            <a:endParaRPr lang="fr-CH" dirty="0" err="1"/>
          </a:p>
        </p:txBody>
      </p:sp>
      <p:sp>
        <p:nvSpPr>
          <p:cNvPr id="9" name="Text Placeholder 8">
            <a:extLst>
              <a:ext uri="{FF2B5EF4-FFF2-40B4-BE49-F238E27FC236}">
                <a16:creationId xmlns:a16="http://schemas.microsoft.com/office/drawing/2014/main" id="{02F03D77-F13B-AE18-AD28-0FC1649DA4D1}"/>
              </a:ext>
            </a:extLst>
          </p:cNvPr>
          <p:cNvSpPr>
            <a:spLocks noGrp="1"/>
          </p:cNvSpPr>
          <p:nvPr>
            <p:ph type="body" sz="quarter" idx="33"/>
          </p:nvPr>
        </p:nvSpPr>
        <p:spPr/>
        <p:txBody>
          <a:bodyPr/>
          <a:lstStyle/>
          <a:p>
            <a:r>
              <a:rPr lang="fr-CH" dirty="0">
                <a:cs typeface="Biome"/>
              </a:rPr>
              <a:t>Physique quantique et complexité informatique</a:t>
            </a:r>
            <a:endParaRPr lang="en-US" dirty="0" err="1"/>
          </a:p>
        </p:txBody>
      </p:sp>
      <p:sp>
        <p:nvSpPr>
          <p:cNvPr id="10" name="Text Placeholder 9">
            <a:extLst>
              <a:ext uri="{FF2B5EF4-FFF2-40B4-BE49-F238E27FC236}">
                <a16:creationId xmlns:a16="http://schemas.microsoft.com/office/drawing/2014/main" id="{19A4E0A2-D321-21FA-9B75-13667B796A3E}"/>
              </a:ext>
            </a:extLst>
          </p:cNvPr>
          <p:cNvSpPr>
            <a:spLocks noGrp="1"/>
          </p:cNvSpPr>
          <p:nvPr>
            <p:ph type="body" sz="quarter" idx="34"/>
          </p:nvPr>
        </p:nvSpPr>
        <p:spPr/>
        <p:txBody>
          <a:bodyPr/>
          <a:lstStyle/>
          <a:p>
            <a:r>
              <a:rPr lang="fr-CH" dirty="0">
                <a:cs typeface="Biome"/>
              </a:rPr>
              <a:t>Algorithmie et technologie quantique</a:t>
            </a:r>
            <a:endParaRPr lang="fr-CH" dirty="0"/>
          </a:p>
        </p:txBody>
      </p:sp>
      <p:sp>
        <p:nvSpPr>
          <p:cNvPr id="11" name="Text Placeholder 10">
            <a:extLst>
              <a:ext uri="{FF2B5EF4-FFF2-40B4-BE49-F238E27FC236}">
                <a16:creationId xmlns:a16="http://schemas.microsoft.com/office/drawing/2014/main" id="{6D6255F2-AE23-014E-3C60-DDB7C51B0862}"/>
              </a:ext>
            </a:extLst>
          </p:cNvPr>
          <p:cNvSpPr>
            <a:spLocks noGrp="1"/>
          </p:cNvSpPr>
          <p:nvPr>
            <p:ph type="body" sz="quarter" idx="35"/>
          </p:nvPr>
        </p:nvSpPr>
        <p:spPr/>
        <p:txBody>
          <a:bodyPr/>
          <a:lstStyle/>
          <a:p>
            <a:r>
              <a:rPr lang="fr-CH" dirty="0">
                <a:cs typeface="Biome"/>
              </a:rPr>
              <a:t>État de la recherche et perspective d'avenir</a:t>
            </a:r>
            <a:endParaRPr lang="fr-CH" dirty="0"/>
          </a:p>
        </p:txBody>
      </p:sp>
      <p:sp>
        <p:nvSpPr>
          <p:cNvPr id="7" name="Footer Placeholder 6">
            <a:extLst>
              <a:ext uri="{FF2B5EF4-FFF2-40B4-BE49-F238E27FC236}">
                <a16:creationId xmlns:a16="http://schemas.microsoft.com/office/drawing/2014/main" id="{2C0BB1C5-2CB7-B3A4-B3AD-C95F96EF880F}"/>
              </a:ext>
            </a:extLst>
          </p:cNvPr>
          <p:cNvSpPr>
            <a:spLocks noGrp="1"/>
          </p:cNvSpPr>
          <p:nvPr>
            <p:ph type="ftr" sz="quarter" idx="11"/>
          </p:nvPr>
        </p:nvSpPr>
        <p:spPr/>
        <p:txBody>
          <a:bodyPr/>
          <a:lstStyle/>
          <a:p>
            <a:r>
              <a:rPr lang="fr-CH" dirty="0">
                <a:cs typeface="Biome"/>
              </a:rPr>
              <a:t>Les Algorithmes Quantiques</a:t>
            </a:r>
            <a:endParaRPr lang="fr-CH" dirty="0"/>
          </a:p>
        </p:txBody>
      </p:sp>
      <p:sp>
        <p:nvSpPr>
          <p:cNvPr id="8" name="Slide Number Placeholder 7">
            <a:extLst>
              <a:ext uri="{FF2B5EF4-FFF2-40B4-BE49-F238E27FC236}">
                <a16:creationId xmlns:a16="http://schemas.microsoft.com/office/drawing/2014/main" id="{78D708E6-1208-9BD0-13C0-816594D11BFA}"/>
              </a:ext>
            </a:extLst>
          </p:cNvPr>
          <p:cNvSpPr>
            <a:spLocks noGrp="1"/>
          </p:cNvSpPr>
          <p:nvPr>
            <p:ph type="sldNum" sz="quarter" idx="12"/>
          </p:nvPr>
        </p:nvSpPr>
        <p:spPr/>
        <p:txBody>
          <a:bodyPr/>
          <a:lstStyle/>
          <a:p>
            <a:fld id="{FE024F78-56A6-7740-B68D-8D4D026EDF3F}" type="slidenum">
              <a:rPr lang="en-US" smtClean="0"/>
              <a:pPr/>
              <a:t>4</a:t>
            </a:fld>
            <a:endParaRPr lang="en-US" dirty="0"/>
          </a:p>
        </p:txBody>
      </p:sp>
    </p:spTree>
    <p:extLst>
      <p:ext uri="{BB962C8B-B14F-4D97-AF65-F5344CB8AC3E}">
        <p14:creationId xmlns:p14="http://schemas.microsoft.com/office/powerpoint/2010/main" val="2290417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495F4-AF5C-12ED-F701-BA55A044A4BE}"/>
              </a:ext>
            </a:extLst>
          </p:cNvPr>
          <p:cNvSpPr>
            <a:spLocks noGrp="1"/>
          </p:cNvSpPr>
          <p:nvPr>
            <p:ph type="title"/>
          </p:nvPr>
        </p:nvSpPr>
        <p:spPr/>
        <p:txBody>
          <a:bodyPr/>
          <a:lstStyle/>
          <a:p>
            <a:r>
              <a:rPr lang="fr-CH" dirty="0">
                <a:cs typeface="Biome"/>
              </a:rPr>
              <a:t>Entre intuition et expérimentation</a:t>
            </a:r>
            <a:endParaRPr lang="fr-CH" dirty="0"/>
          </a:p>
        </p:txBody>
      </p:sp>
      <p:sp>
        <p:nvSpPr>
          <p:cNvPr id="3" name="Text Placeholder 2">
            <a:extLst>
              <a:ext uri="{FF2B5EF4-FFF2-40B4-BE49-F238E27FC236}">
                <a16:creationId xmlns:a16="http://schemas.microsoft.com/office/drawing/2014/main" id="{D0654CF0-5C00-30CA-6331-FA31204BDF65}"/>
              </a:ext>
            </a:extLst>
          </p:cNvPr>
          <p:cNvSpPr>
            <a:spLocks noGrp="1"/>
          </p:cNvSpPr>
          <p:nvPr>
            <p:ph type="body" sz="quarter" idx="30"/>
          </p:nvPr>
        </p:nvSpPr>
        <p:spPr/>
        <p:txBody>
          <a:bodyPr/>
          <a:lstStyle/>
          <a:p>
            <a:r>
              <a:rPr lang="en-US" dirty="0">
                <a:cs typeface="Biome"/>
              </a:rPr>
              <a:t>Cours de </a:t>
            </a:r>
            <a:r>
              <a:rPr lang="en-US" dirty="0" err="1">
                <a:cs typeface="Biome"/>
              </a:rPr>
              <a:t>Qiskit</a:t>
            </a:r>
            <a:endParaRPr lang="en-US" dirty="0" err="1"/>
          </a:p>
        </p:txBody>
      </p:sp>
      <p:sp>
        <p:nvSpPr>
          <p:cNvPr id="4" name="Text Placeholder 3">
            <a:extLst>
              <a:ext uri="{FF2B5EF4-FFF2-40B4-BE49-F238E27FC236}">
                <a16:creationId xmlns:a16="http://schemas.microsoft.com/office/drawing/2014/main" id="{FC7417BF-6E52-E170-2F5F-2676D07B6836}"/>
              </a:ext>
            </a:extLst>
          </p:cNvPr>
          <p:cNvSpPr>
            <a:spLocks noGrp="1"/>
          </p:cNvSpPr>
          <p:nvPr>
            <p:ph type="body" sz="quarter" idx="32"/>
          </p:nvPr>
        </p:nvSpPr>
        <p:spPr/>
        <p:txBody>
          <a:bodyPr/>
          <a:lstStyle/>
          <a:p>
            <a:r>
              <a:rPr lang="en-US" dirty="0">
                <a:cs typeface="Biome"/>
              </a:rPr>
              <a:t>Labo avec </a:t>
            </a:r>
            <a:r>
              <a:rPr lang="en-US" dirty="0" err="1">
                <a:cs typeface="Biome"/>
              </a:rPr>
              <a:t>Jupyter</a:t>
            </a:r>
            <a:endParaRPr lang="en-US" dirty="0" err="1"/>
          </a:p>
        </p:txBody>
      </p:sp>
      <p:pic>
        <p:nvPicPr>
          <p:cNvPr id="10" name="Content Placeholder 9">
            <a:extLst>
              <a:ext uri="{FF2B5EF4-FFF2-40B4-BE49-F238E27FC236}">
                <a16:creationId xmlns:a16="http://schemas.microsoft.com/office/drawing/2014/main" id="{4ED4E30D-4C0D-46CE-85B8-2EAC1E2F26CA}"/>
              </a:ext>
            </a:extLst>
          </p:cNvPr>
          <p:cNvPicPr>
            <a:picLocks noGrp="1" noChangeAspect="1"/>
          </p:cNvPicPr>
          <p:nvPr>
            <p:ph sz="quarter" idx="35"/>
          </p:nvPr>
        </p:nvPicPr>
        <p:blipFill>
          <a:blip r:embed="rId3">
            <a:extLst>
              <a:ext uri="{BEBA8EAE-BF5A-486C-A8C5-ECC9F3942E4B}">
                <a14:imgProps xmlns:a14="http://schemas.microsoft.com/office/drawing/2010/main">
                  <a14:imgLayer r:embed="rId4">
                    <a14:imgEffect>
                      <a14:brightnessContrast contrast="-100000"/>
                    </a14:imgEffect>
                  </a14:imgLayer>
                </a14:imgProps>
              </a:ext>
            </a:extLst>
          </a:blip>
          <a:stretch>
            <a:fillRect/>
          </a:stretch>
        </p:blipFill>
        <p:spPr>
          <a:xfrm>
            <a:off x="1969710" y="3431940"/>
            <a:ext cx="2330824" cy="2303930"/>
          </a:xfrm>
        </p:spPr>
      </p:pic>
      <p:pic>
        <p:nvPicPr>
          <p:cNvPr id="11" name="Content Placeholder 10">
            <a:extLst>
              <a:ext uri="{FF2B5EF4-FFF2-40B4-BE49-F238E27FC236}">
                <a16:creationId xmlns:a16="http://schemas.microsoft.com/office/drawing/2014/main" id="{F5431E5C-F296-5329-3E35-355EC8FEE2C1}"/>
              </a:ext>
            </a:extLst>
          </p:cNvPr>
          <p:cNvPicPr>
            <a:picLocks noGrp="1" noChangeAspect="1"/>
          </p:cNvPicPr>
          <p:nvPr>
            <p:ph sz="quarter" idx="36"/>
          </p:nvPr>
        </p:nvPicPr>
        <p:blipFill>
          <a:blip r:embed="rId5"/>
          <a:stretch>
            <a:fillRect/>
          </a:stretch>
        </p:blipFill>
        <p:spPr>
          <a:xfrm>
            <a:off x="7603881" y="3225752"/>
            <a:ext cx="1982246" cy="2303930"/>
          </a:xfrm>
        </p:spPr>
      </p:pic>
      <p:sp>
        <p:nvSpPr>
          <p:cNvPr id="7" name="Footer Placeholder 6">
            <a:extLst>
              <a:ext uri="{FF2B5EF4-FFF2-40B4-BE49-F238E27FC236}">
                <a16:creationId xmlns:a16="http://schemas.microsoft.com/office/drawing/2014/main" id="{FC30D68B-67C8-3981-B421-57D42C9F1354}"/>
              </a:ext>
            </a:extLst>
          </p:cNvPr>
          <p:cNvSpPr>
            <a:spLocks noGrp="1"/>
          </p:cNvSpPr>
          <p:nvPr>
            <p:ph type="ftr" sz="quarter" idx="11"/>
          </p:nvPr>
        </p:nvSpPr>
        <p:spPr/>
        <p:txBody>
          <a:bodyPr/>
          <a:lstStyle/>
          <a:p>
            <a:r>
              <a:rPr lang="fr-CH" dirty="0">
                <a:cs typeface="Biome"/>
              </a:rPr>
              <a:t>Les Algorithmes Quantiques</a:t>
            </a:r>
          </a:p>
        </p:txBody>
      </p:sp>
      <p:sp>
        <p:nvSpPr>
          <p:cNvPr id="8" name="Slide Number Placeholder 7">
            <a:extLst>
              <a:ext uri="{FF2B5EF4-FFF2-40B4-BE49-F238E27FC236}">
                <a16:creationId xmlns:a16="http://schemas.microsoft.com/office/drawing/2014/main" id="{C59B4A5E-1DF3-7C1E-BFCC-F43E49619225}"/>
              </a:ext>
            </a:extLst>
          </p:cNvPr>
          <p:cNvSpPr>
            <a:spLocks noGrp="1"/>
          </p:cNvSpPr>
          <p:nvPr>
            <p:ph type="sldNum" sz="quarter" idx="12"/>
          </p:nvPr>
        </p:nvSpPr>
        <p:spPr/>
        <p:txBody>
          <a:bodyPr/>
          <a:lstStyle/>
          <a:p>
            <a:fld id="{FE024F78-56A6-7740-B68D-8D4D026EDF3F}" type="slidenum">
              <a:rPr lang="en-US" smtClean="0"/>
              <a:pPr/>
              <a:t>5</a:t>
            </a:fld>
            <a:endParaRPr lang="en-US" dirty="0"/>
          </a:p>
        </p:txBody>
      </p:sp>
    </p:spTree>
    <p:extLst>
      <p:ext uri="{BB962C8B-B14F-4D97-AF65-F5344CB8AC3E}">
        <p14:creationId xmlns:p14="http://schemas.microsoft.com/office/powerpoint/2010/main" val="2670806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47E3B-1B61-DEFB-6254-5644548F97BE}"/>
              </a:ext>
            </a:extLst>
          </p:cNvPr>
          <p:cNvSpPr>
            <a:spLocks noGrp="1"/>
          </p:cNvSpPr>
          <p:nvPr>
            <p:ph type="title"/>
          </p:nvPr>
        </p:nvSpPr>
        <p:spPr/>
        <p:txBody>
          <a:bodyPr/>
          <a:lstStyle/>
          <a:p>
            <a:r>
              <a:rPr lang="fr-CH" dirty="0">
                <a:cs typeface="Biome"/>
              </a:rPr>
              <a:t>Réalisation d'un programme</a:t>
            </a:r>
            <a:endParaRPr lang="fr-CH" dirty="0"/>
          </a:p>
        </p:txBody>
      </p:sp>
      <p:pic>
        <p:nvPicPr>
          <p:cNvPr id="16" name="Content Placeholder 15">
            <a:extLst>
              <a:ext uri="{FF2B5EF4-FFF2-40B4-BE49-F238E27FC236}">
                <a16:creationId xmlns:a16="http://schemas.microsoft.com/office/drawing/2014/main" id="{49A14B3C-68A2-A0F1-F5A0-739C38144B90}"/>
              </a:ext>
            </a:extLst>
          </p:cNvPr>
          <p:cNvPicPr>
            <a:picLocks noGrp="1" noChangeAspect="1"/>
          </p:cNvPicPr>
          <p:nvPr>
            <p:ph sz="quarter" idx="29"/>
          </p:nvPr>
        </p:nvPicPr>
        <p:blipFill>
          <a:blip r:embed="rId3"/>
          <a:stretch>
            <a:fillRect/>
          </a:stretch>
        </p:blipFill>
        <p:spPr>
          <a:xfrm>
            <a:off x="2160599" y="1676081"/>
            <a:ext cx="5098055" cy="4114800"/>
          </a:xfrm>
          <a:noFill/>
        </p:spPr>
      </p:pic>
      <p:sp>
        <p:nvSpPr>
          <p:cNvPr id="5" name="Footer Placeholder 4">
            <a:extLst>
              <a:ext uri="{FF2B5EF4-FFF2-40B4-BE49-F238E27FC236}">
                <a16:creationId xmlns:a16="http://schemas.microsoft.com/office/drawing/2014/main" id="{3758D552-7781-0676-1083-04BF0C700D3A}"/>
              </a:ext>
            </a:extLst>
          </p:cNvPr>
          <p:cNvSpPr>
            <a:spLocks noGrp="1"/>
          </p:cNvSpPr>
          <p:nvPr>
            <p:ph type="ftr" sz="quarter" idx="11"/>
          </p:nvPr>
        </p:nvSpPr>
        <p:spPr/>
        <p:txBody>
          <a:bodyPr/>
          <a:lstStyle/>
          <a:p>
            <a:r>
              <a:rPr lang="fr-CH" dirty="0">
                <a:cs typeface="Biome"/>
              </a:rPr>
              <a:t>Les Algorithmes Quantiques</a:t>
            </a:r>
            <a:endParaRPr lang="fr-CH" dirty="0"/>
          </a:p>
        </p:txBody>
      </p:sp>
      <p:sp>
        <p:nvSpPr>
          <p:cNvPr id="6" name="Slide Number Placeholder 5">
            <a:extLst>
              <a:ext uri="{FF2B5EF4-FFF2-40B4-BE49-F238E27FC236}">
                <a16:creationId xmlns:a16="http://schemas.microsoft.com/office/drawing/2014/main" id="{9779B959-E5B2-BC19-05D7-00DC5B1707B7}"/>
              </a:ext>
            </a:extLst>
          </p:cNvPr>
          <p:cNvSpPr>
            <a:spLocks noGrp="1"/>
          </p:cNvSpPr>
          <p:nvPr>
            <p:ph type="sldNum" sz="quarter" idx="12"/>
          </p:nvPr>
        </p:nvSpPr>
        <p:spPr/>
        <p:txBody>
          <a:bodyPr/>
          <a:lstStyle/>
          <a:p>
            <a:fld id="{FE024F78-56A6-7740-B68D-8D4D026EDF3F}" type="slidenum">
              <a:rPr lang="en-US" smtClean="0"/>
              <a:pPr/>
              <a:t>6</a:t>
            </a:fld>
            <a:endParaRPr lang="en-US" dirty="0"/>
          </a:p>
        </p:txBody>
      </p:sp>
      <p:pic>
        <p:nvPicPr>
          <p:cNvPr id="14" name="Picture Placeholder 13">
            <a:extLst>
              <a:ext uri="{FF2B5EF4-FFF2-40B4-BE49-F238E27FC236}">
                <a16:creationId xmlns:a16="http://schemas.microsoft.com/office/drawing/2014/main" id="{E2E4268B-EF64-4B06-63F4-4C3E1ECF57D9}"/>
              </a:ext>
            </a:extLst>
          </p:cNvPr>
          <p:cNvPicPr>
            <a:picLocks noGrp="1" noChangeAspect="1"/>
          </p:cNvPicPr>
          <p:nvPr>
            <p:ph type="pic" sz="quarter" idx="30"/>
          </p:nvPr>
        </p:nvPicPr>
        <p:blipFill rotWithShape="1">
          <a:blip r:embed="rId4"/>
          <a:stretch/>
        </p:blipFill>
        <p:spPr>
          <a:xfrm>
            <a:off x="7502527" y="2533188"/>
            <a:ext cx="2438740" cy="1800476"/>
          </a:xfrm>
          <a:prstGeom prst="rect">
            <a:avLst/>
          </a:prstGeom>
        </p:spPr>
      </p:pic>
    </p:spTree>
    <p:extLst>
      <p:ext uri="{BB962C8B-B14F-4D97-AF65-F5344CB8AC3E}">
        <p14:creationId xmlns:p14="http://schemas.microsoft.com/office/powerpoint/2010/main" val="1103855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D5C91-3F1B-971E-C63F-7EEB901E8B18}"/>
              </a:ext>
            </a:extLst>
          </p:cNvPr>
          <p:cNvSpPr>
            <a:spLocks noGrp="1"/>
          </p:cNvSpPr>
          <p:nvPr>
            <p:ph type="title"/>
          </p:nvPr>
        </p:nvSpPr>
        <p:spPr/>
        <p:txBody>
          <a:bodyPr/>
          <a:lstStyle/>
          <a:p>
            <a:r>
              <a:rPr lang="en-US" dirty="0">
                <a:cs typeface="Biome"/>
              </a:rPr>
              <a:t>Discussion du travail</a:t>
            </a:r>
            <a:endParaRPr lang="en-US" dirty="0"/>
          </a:p>
        </p:txBody>
      </p:sp>
      <p:sp>
        <p:nvSpPr>
          <p:cNvPr id="6" name="Text Placeholder 5">
            <a:extLst>
              <a:ext uri="{FF2B5EF4-FFF2-40B4-BE49-F238E27FC236}">
                <a16:creationId xmlns:a16="http://schemas.microsoft.com/office/drawing/2014/main" id="{D5B6F803-EE5C-C00F-9113-6BE532261F53}"/>
              </a:ext>
            </a:extLst>
          </p:cNvPr>
          <p:cNvSpPr>
            <a:spLocks noGrp="1"/>
          </p:cNvSpPr>
          <p:nvPr>
            <p:ph type="body" sz="quarter" idx="30"/>
          </p:nvPr>
        </p:nvSpPr>
        <p:spPr/>
        <p:txBody>
          <a:bodyPr vert="horz" lIns="91440" tIns="45720" rIns="91440" bIns="45720" rtlCol="0" anchor="t">
            <a:noAutofit/>
          </a:bodyPr>
          <a:lstStyle/>
          <a:p>
            <a:r>
              <a:rPr lang="fr-CH" dirty="0">
                <a:cs typeface="Biome"/>
              </a:rPr>
              <a:t>Une approche globale du sujet afin d'aborder le domaine des technologies quantiques</a:t>
            </a:r>
            <a:endParaRPr lang="fr-CH" dirty="0"/>
          </a:p>
        </p:txBody>
      </p:sp>
      <p:sp>
        <p:nvSpPr>
          <p:cNvPr id="3" name="Text Placeholder 2">
            <a:extLst>
              <a:ext uri="{FF2B5EF4-FFF2-40B4-BE49-F238E27FC236}">
                <a16:creationId xmlns:a16="http://schemas.microsoft.com/office/drawing/2014/main" id="{6CCF42CE-0711-79D2-F903-E70D783721C9}"/>
              </a:ext>
            </a:extLst>
          </p:cNvPr>
          <p:cNvSpPr>
            <a:spLocks noGrp="1"/>
          </p:cNvSpPr>
          <p:nvPr>
            <p:ph type="body" sz="quarter" idx="28"/>
          </p:nvPr>
        </p:nvSpPr>
        <p:spPr/>
        <p:txBody>
          <a:bodyPr/>
          <a:lstStyle/>
          <a:p>
            <a:r>
              <a:rPr lang="fr-CH" dirty="0">
                <a:cs typeface="Biome"/>
              </a:rPr>
              <a:t>Découverte des applications au-delà de l'informatique</a:t>
            </a:r>
          </a:p>
          <a:p>
            <a:r>
              <a:rPr lang="fr-CH" dirty="0">
                <a:cs typeface="Biome"/>
              </a:rPr>
              <a:t>Utilisation des ressources mises à disposition par IBM</a:t>
            </a:r>
          </a:p>
          <a:p>
            <a:r>
              <a:rPr lang="fr-CH" dirty="0">
                <a:cs typeface="Biome"/>
              </a:rPr>
              <a:t>Lecture de publications universitaires</a:t>
            </a:r>
          </a:p>
          <a:p>
            <a:r>
              <a:rPr lang="fr-CH" dirty="0">
                <a:cs typeface="Biome"/>
              </a:rPr>
              <a:t>Limites matérielles et concessions sur la rigueur mathématique</a:t>
            </a:r>
            <a:endParaRPr lang="fr-CH" dirty="0"/>
          </a:p>
        </p:txBody>
      </p:sp>
      <p:sp>
        <p:nvSpPr>
          <p:cNvPr id="4" name="Footer Placeholder 3">
            <a:extLst>
              <a:ext uri="{FF2B5EF4-FFF2-40B4-BE49-F238E27FC236}">
                <a16:creationId xmlns:a16="http://schemas.microsoft.com/office/drawing/2014/main" id="{C61838F9-B260-E92D-BB90-2A791DE1E11D}"/>
              </a:ext>
            </a:extLst>
          </p:cNvPr>
          <p:cNvSpPr>
            <a:spLocks noGrp="1"/>
          </p:cNvSpPr>
          <p:nvPr>
            <p:ph type="ftr" sz="quarter" idx="11"/>
          </p:nvPr>
        </p:nvSpPr>
        <p:spPr/>
        <p:txBody>
          <a:bodyPr/>
          <a:lstStyle/>
          <a:p>
            <a:r>
              <a:rPr lang="fr-CH" dirty="0">
                <a:cs typeface="Biome"/>
              </a:rPr>
              <a:t>Les Algorithmes Quantiques</a:t>
            </a:r>
            <a:endParaRPr lang="fr-CH" dirty="0"/>
          </a:p>
        </p:txBody>
      </p:sp>
      <p:sp>
        <p:nvSpPr>
          <p:cNvPr id="5" name="Slide Number Placeholder 4">
            <a:extLst>
              <a:ext uri="{FF2B5EF4-FFF2-40B4-BE49-F238E27FC236}">
                <a16:creationId xmlns:a16="http://schemas.microsoft.com/office/drawing/2014/main" id="{E285652F-7951-7CFF-6B7A-E22EB0E582F5}"/>
              </a:ext>
            </a:extLst>
          </p:cNvPr>
          <p:cNvSpPr>
            <a:spLocks noGrp="1"/>
          </p:cNvSpPr>
          <p:nvPr>
            <p:ph type="sldNum" sz="quarter" idx="12"/>
          </p:nvPr>
        </p:nvSpPr>
        <p:spPr/>
        <p:txBody>
          <a:bodyPr/>
          <a:lstStyle/>
          <a:p>
            <a:fld id="{FE024F78-56A6-7740-B68D-8D4D026EDF3F}" type="slidenum">
              <a:rPr lang="en-US" smtClean="0"/>
              <a:pPr/>
              <a:t>7</a:t>
            </a:fld>
            <a:endParaRPr lang="en-US" dirty="0"/>
          </a:p>
        </p:txBody>
      </p:sp>
    </p:spTree>
    <p:extLst>
      <p:ext uri="{BB962C8B-B14F-4D97-AF65-F5344CB8AC3E}">
        <p14:creationId xmlns:p14="http://schemas.microsoft.com/office/powerpoint/2010/main" val="2237780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122F6-66A8-E877-1CCF-798C947CD975}"/>
              </a:ext>
            </a:extLst>
          </p:cNvPr>
          <p:cNvSpPr>
            <a:spLocks noGrp="1"/>
          </p:cNvSpPr>
          <p:nvPr>
            <p:ph type="title"/>
          </p:nvPr>
        </p:nvSpPr>
        <p:spPr/>
        <p:txBody>
          <a:bodyPr/>
          <a:lstStyle/>
          <a:p>
            <a:r>
              <a:rPr lang="en-US" dirty="0">
                <a:cs typeface="Biome"/>
              </a:rPr>
              <a:t>Conclusion</a:t>
            </a:r>
            <a:endParaRPr lang="en-US" dirty="0"/>
          </a:p>
        </p:txBody>
      </p:sp>
      <p:sp>
        <p:nvSpPr>
          <p:cNvPr id="3" name="Text Placeholder 2">
            <a:extLst>
              <a:ext uri="{FF2B5EF4-FFF2-40B4-BE49-F238E27FC236}">
                <a16:creationId xmlns:a16="http://schemas.microsoft.com/office/drawing/2014/main" id="{A61A610E-3D73-DFAB-4465-4665806EDD5F}"/>
              </a:ext>
            </a:extLst>
          </p:cNvPr>
          <p:cNvSpPr>
            <a:spLocks noGrp="1"/>
          </p:cNvSpPr>
          <p:nvPr>
            <p:ph type="body" sz="quarter" idx="30"/>
          </p:nvPr>
        </p:nvSpPr>
        <p:spPr/>
        <p:txBody>
          <a:bodyPr vert="horz" lIns="91440" tIns="45720" rIns="91440" bIns="45720" rtlCol="0" anchor="t">
            <a:noAutofit/>
          </a:bodyPr>
          <a:lstStyle/>
          <a:p>
            <a:r>
              <a:rPr lang="fr-CH" dirty="0">
                <a:cs typeface="Biome"/>
              </a:rPr>
              <a:t>Une vision unique donnant un aperçu global du domaine, de la théorie à la technique</a:t>
            </a:r>
            <a:endParaRPr lang="fr-CH" dirty="0"/>
          </a:p>
        </p:txBody>
      </p:sp>
      <p:sp>
        <p:nvSpPr>
          <p:cNvPr id="4" name="Text Placeholder 3">
            <a:extLst>
              <a:ext uri="{FF2B5EF4-FFF2-40B4-BE49-F238E27FC236}">
                <a16:creationId xmlns:a16="http://schemas.microsoft.com/office/drawing/2014/main" id="{51B77691-93C4-400F-6511-31576164E7B9}"/>
              </a:ext>
            </a:extLst>
          </p:cNvPr>
          <p:cNvSpPr>
            <a:spLocks noGrp="1"/>
          </p:cNvSpPr>
          <p:nvPr>
            <p:ph type="body" sz="quarter" idx="28"/>
          </p:nvPr>
        </p:nvSpPr>
        <p:spPr/>
        <p:txBody>
          <a:bodyPr/>
          <a:lstStyle/>
          <a:p>
            <a:r>
              <a:rPr lang="fr-CH" dirty="0">
                <a:cs typeface="Biome"/>
              </a:rPr>
              <a:t>Développement des concepts liés à l'implémentation matérielle</a:t>
            </a:r>
          </a:p>
          <a:p>
            <a:r>
              <a:rPr lang="fr-CH" dirty="0">
                <a:cs typeface="Biome"/>
              </a:rPr>
              <a:t>Exploration plus profonde des dernières découvertes</a:t>
            </a:r>
          </a:p>
          <a:p>
            <a:r>
              <a:rPr lang="fr-CH" dirty="0">
                <a:cs typeface="Biome"/>
              </a:rPr>
              <a:t>Visite d'un laboratoire ou d'une start-up</a:t>
            </a:r>
          </a:p>
          <a:p>
            <a:r>
              <a:rPr lang="fr-CH" dirty="0">
                <a:cs typeface="Biome"/>
              </a:rPr>
              <a:t>Approche passionnante à un domaine d'avenir</a:t>
            </a:r>
            <a:endParaRPr lang="fr-CH" dirty="0"/>
          </a:p>
        </p:txBody>
      </p:sp>
      <p:sp>
        <p:nvSpPr>
          <p:cNvPr id="5" name="Footer Placeholder 4">
            <a:extLst>
              <a:ext uri="{FF2B5EF4-FFF2-40B4-BE49-F238E27FC236}">
                <a16:creationId xmlns:a16="http://schemas.microsoft.com/office/drawing/2014/main" id="{54629A12-E882-6865-0238-6DD221E41A8B}"/>
              </a:ext>
            </a:extLst>
          </p:cNvPr>
          <p:cNvSpPr>
            <a:spLocks noGrp="1"/>
          </p:cNvSpPr>
          <p:nvPr>
            <p:ph type="ftr" sz="quarter" idx="11"/>
          </p:nvPr>
        </p:nvSpPr>
        <p:spPr/>
        <p:txBody>
          <a:bodyPr/>
          <a:lstStyle/>
          <a:p>
            <a:r>
              <a:rPr lang="fr-CH" dirty="0">
                <a:cs typeface="Biome"/>
              </a:rPr>
              <a:t>Les Algorithmes Quantiques</a:t>
            </a:r>
            <a:endParaRPr lang="fr-CH" dirty="0"/>
          </a:p>
        </p:txBody>
      </p:sp>
      <p:sp>
        <p:nvSpPr>
          <p:cNvPr id="6" name="Slide Number Placeholder 5">
            <a:extLst>
              <a:ext uri="{FF2B5EF4-FFF2-40B4-BE49-F238E27FC236}">
                <a16:creationId xmlns:a16="http://schemas.microsoft.com/office/drawing/2014/main" id="{81B2BC8E-D64E-690C-8F2E-7086DDB75AE6}"/>
              </a:ext>
            </a:extLst>
          </p:cNvPr>
          <p:cNvSpPr>
            <a:spLocks noGrp="1"/>
          </p:cNvSpPr>
          <p:nvPr>
            <p:ph type="sldNum" sz="quarter" idx="12"/>
          </p:nvPr>
        </p:nvSpPr>
        <p:spPr/>
        <p:txBody>
          <a:bodyPr/>
          <a:lstStyle/>
          <a:p>
            <a:fld id="{FE024F78-56A6-7740-B68D-8D4D026EDF3F}" type="slidenum">
              <a:rPr lang="en-US" smtClean="0"/>
              <a:pPr/>
              <a:t>8</a:t>
            </a:fld>
            <a:endParaRPr lang="en-US" dirty="0"/>
          </a:p>
        </p:txBody>
      </p:sp>
    </p:spTree>
    <p:extLst>
      <p:ext uri="{BB962C8B-B14F-4D97-AF65-F5344CB8AC3E}">
        <p14:creationId xmlns:p14="http://schemas.microsoft.com/office/powerpoint/2010/main" val="3228105991"/>
      </p:ext>
    </p:extLst>
  </p:cSld>
  <p:clrMapOvr>
    <a:masterClrMapping/>
  </p:clrMapOvr>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TM11936837</Template>
  <TotalTime>0</TotalTime>
  <Words>157</Words>
  <Application>Microsoft Office PowerPoint</Application>
  <PresentationFormat>Widescreen</PresentationFormat>
  <Paragraphs>54</Paragraphs>
  <Slides>8</Slides>
  <Notes>8</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Les Algorithmes Quantiques</vt:lpstr>
      <vt:lpstr>Introduction</vt:lpstr>
      <vt:lpstr>Problématique et approche</vt:lpstr>
      <vt:lpstr>Contenu du travail</vt:lpstr>
      <vt:lpstr>Entre intuition et expérimentation</vt:lpstr>
      <vt:lpstr>Réalisation d'un programme</vt:lpstr>
      <vt:lpstr>Discussion du travail</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 </dc:title>
  <dc:creator/>
  <cp:lastModifiedBy/>
  <cp:revision>692</cp:revision>
  <dcterms:created xsi:type="dcterms:W3CDTF">2022-07-13T15:59:43Z</dcterms:created>
  <dcterms:modified xsi:type="dcterms:W3CDTF">2024-01-24T21:24:00Z</dcterms:modified>
</cp:coreProperties>
</file>